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6858000" cy="9144000"/>
  <p:embeddedFontLst>
    <p:embeddedFont>
      <p:font typeface="Tahoma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Tahoma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Tahom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1ee4f94c8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31ee4f94c86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1ee4f94c86_0_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1ee4f94c86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7.jpg"/><Relationship Id="rId6" Type="http://schemas.openxmlformats.org/officeDocument/2006/relationships/image" Target="../media/image14.png"/><Relationship Id="rId7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g"/><Relationship Id="rId4" Type="http://schemas.openxmlformats.org/officeDocument/2006/relationships/image" Target="../media/image2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9.jpg"/><Relationship Id="rId5" Type="http://schemas.openxmlformats.org/officeDocument/2006/relationships/image" Target="../media/image15.jpg"/><Relationship Id="rId6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10.jpg"/><Relationship Id="rId5" Type="http://schemas.openxmlformats.org/officeDocument/2006/relationships/image" Target="../media/image24.jpg"/><Relationship Id="rId6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20.jpg"/><Relationship Id="rId5" Type="http://schemas.openxmlformats.org/officeDocument/2006/relationships/image" Target="../media/image2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jpg"/><Relationship Id="rId4" Type="http://schemas.openxmlformats.org/officeDocument/2006/relationships/image" Target="../media/image25.jpg"/><Relationship Id="rId5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794" y="1"/>
            <a:ext cx="9196307" cy="687348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571501" y="2472575"/>
            <a:ext cx="76437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pt-BR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Minicurso</a:t>
            </a:r>
            <a:endParaRPr b="1"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ATUAÇÃO DO ASSISTENTE DE ALUNOS JUNTO A SURDOS COM DESENVOLVIMENTO ATÍPICO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1500300" y="5638800"/>
            <a:ext cx="7643700" cy="9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t-BR" sz="2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Suzete de Almeida da Costa - GPFPS/INES</a:t>
            </a:r>
            <a:endParaRPr sz="2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t-BR" sz="2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i="0" lang="pt-BR" sz="2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Aline Li</a:t>
            </a:r>
            <a:r>
              <a:rPr lang="pt-BR" sz="2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 da Silveira Lage - GPFPS - PPGEB/INES</a:t>
            </a:r>
            <a:endParaRPr sz="2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4">
            <a:alphaModFix/>
          </a:blip>
          <a:srcRect b="0" l="1667" r="41627" t="0"/>
          <a:stretch/>
        </p:blipFill>
        <p:spPr>
          <a:xfrm>
            <a:off x="0" y="1107275"/>
            <a:ext cx="1289150" cy="115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48850" y="1107275"/>
            <a:ext cx="1795150" cy="179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6">
            <a:alphaModFix/>
          </a:blip>
          <a:srcRect b="37150" l="33880" r="28814" t="28874"/>
          <a:stretch/>
        </p:blipFill>
        <p:spPr>
          <a:xfrm>
            <a:off x="1289150" y="1269538"/>
            <a:ext cx="1607350" cy="82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53700" y="1193715"/>
            <a:ext cx="1795150" cy="1622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pt-BR" sz="3600">
                <a:latin typeface="Tahoma"/>
                <a:ea typeface="Tahoma"/>
                <a:cs typeface="Tahoma"/>
                <a:sym typeface="Tahoma"/>
              </a:rPr>
              <a:t>Atendimento à distância</a:t>
            </a:r>
            <a:endParaRPr b="1" sz="36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67" name="Google Shape;167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1556792"/>
            <a:ext cx="4176464" cy="2470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2"/>
          <p:cNvPicPr preferRelativeResize="0"/>
          <p:nvPr/>
        </p:nvPicPr>
        <p:blipFill rotWithShape="1">
          <a:blip r:embed="rId4">
            <a:alphaModFix/>
          </a:blip>
          <a:srcRect b="0" l="0" r="23437" t="0"/>
          <a:stretch/>
        </p:blipFill>
        <p:spPr>
          <a:xfrm>
            <a:off x="4716016" y="3356992"/>
            <a:ext cx="4236494" cy="310820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2"/>
          <p:cNvSpPr/>
          <p:nvPr/>
        </p:nvSpPr>
        <p:spPr>
          <a:xfrm>
            <a:off x="5652120" y="5085184"/>
            <a:ext cx="458974" cy="504056"/>
          </a:xfrm>
          <a:prstGeom prst="smileyFace">
            <a:avLst>
              <a:gd fmla="val 4653" name="adj"/>
            </a:avLst>
          </a:prstGeom>
          <a:solidFill>
            <a:srgbClr val="FFFF00"/>
          </a:solidFill>
          <a:ln cap="flat" cmpd="sng" w="25400">
            <a:solidFill>
              <a:srgbClr val="2384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2"/>
          <p:cNvSpPr/>
          <p:nvPr/>
        </p:nvSpPr>
        <p:spPr>
          <a:xfrm>
            <a:off x="7884368" y="4005064"/>
            <a:ext cx="530982" cy="576064"/>
          </a:xfrm>
          <a:prstGeom prst="smileyFace">
            <a:avLst>
              <a:gd fmla="val 4653" name="adj"/>
            </a:avLst>
          </a:prstGeom>
          <a:solidFill>
            <a:srgbClr val="FFFF00"/>
          </a:solidFill>
          <a:ln cap="flat" cmpd="sng" w="25400">
            <a:solidFill>
              <a:srgbClr val="2384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2"/>
          <p:cNvSpPr/>
          <p:nvPr/>
        </p:nvSpPr>
        <p:spPr>
          <a:xfrm>
            <a:off x="8017113" y="4934595"/>
            <a:ext cx="398237" cy="402617"/>
          </a:xfrm>
          <a:prstGeom prst="smileyFace">
            <a:avLst>
              <a:gd fmla="val 4653" name="adj"/>
            </a:avLst>
          </a:prstGeom>
          <a:solidFill>
            <a:srgbClr val="FFFF00"/>
          </a:solidFill>
          <a:ln cap="flat" cmpd="sng" w="25400">
            <a:solidFill>
              <a:srgbClr val="2384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2"/>
          <p:cNvSpPr/>
          <p:nvPr/>
        </p:nvSpPr>
        <p:spPr>
          <a:xfrm>
            <a:off x="7354235" y="4867217"/>
            <a:ext cx="314109" cy="435934"/>
          </a:xfrm>
          <a:prstGeom prst="smileyFace">
            <a:avLst>
              <a:gd fmla="val 4653" name="adj"/>
            </a:avLst>
          </a:prstGeom>
          <a:solidFill>
            <a:srgbClr val="FFFF00"/>
          </a:solidFill>
          <a:ln cap="flat" cmpd="sng" w="25400">
            <a:solidFill>
              <a:srgbClr val="2384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9999"/>
              <a:buFont typeface="Calibri"/>
              <a:buNone/>
            </a:pPr>
            <a:r>
              <a:rPr b="1" lang="pt-BR" sz="3600">
                <a:latin typeface="Tahoma"/>
                <a:ea typeface="Tahoma"/>
                <a:cs typeface="Tahoma"/>
                <a:sym typeface="Tahoma"/>
              </a:rPr>
              <a:t>Participação em reunião pedagógica</a:t>
            </a:r>
            <a:endParaRPr b="1" sz="36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78" name="Google Shape;178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7361" l="0" r="0" t="37639"/>
          <a:stretch/>
        </p:blipFill>
        <p:spPr>
          <a:xfrm>
            <a:off x="1187624" y="1916832"/>
            <a:ext cx="6858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3"/>
          <p:cNvSpPr/>
          <p:nvPr/>
        </p:nvSpPr>
        <p:spPr>
          <a:xfrm>
            <a:off x="7164288" y="2924944"/>
            <a:ext cx="530982" cy="576064"/>
          </a:xfrm>
          <a:prstGeom prst="smileyFace">
            <a:avLst>
              <a:gd fmla="val 4653" name="adj"/>
            </a:avLst>
          </a:prstGeom>
          <a:solidFill>
            <a:srgbClr val="FFFF00"/>
          </a:solidFill>
          <a:ln cap="flat" cmpd="sng" w="25400">
            <a:solidFill>
              <a:srgbClr val="2384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3"/>
          <p:cNvSpPr/>
          <p:nvPr/>
        </p:nvSpPr>
        <p:spPr>
          <a:xfrm>
            <a:off x="3042645" y="4005064"/>
            <a:ext cx="396044" cy="421233"/>
          </a:xfrm>
          <a:prstGeom prst="smileyFace">
            <a:avLst>
              <a:gd fmla="val 4653" name="adj"/>
            </a:avLst>
          </a:prstGeom>
          <a:solidFill>
            <a:srgbClr val="FFFF00"/>
          </a:solidFill>
          <a:ln cap="flat" cmpd="sng" w="25400">
            <a:solidFill>
              <a:srgbClr val="2384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3"/>
          <p:cNvSpPr/>
          <p:nvPr/>
        </p:nvSpPr>
        <p:spPr>
          <a:xfrm>
            <a:off x="1838461" y="3522064"/>
            <a:ext cx="360040" cy="421807"/>
          </a:xfrm>
          <a:prstGeom prst="smileyFace">
            <a:avLst>
              <a:gd fmla="val 4653" name="adj"/>
            </a:avLst>
          </a:prstGeom>
          <a:solidFill>
            <a:srgbClr val="FFFF00"/>
          </a:solidFill>
          <a:ln cap="flat" cmpd="sng" w="25400">
            <a:solidFill>
              <a:srgbClr val="2384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2915816" y="3292730"/>
            <a:ext cx="360040" cy="424302"/>
          </a:xfrm>
          <a:prstGeom prst="smileyFace">
            <a:avLst>
              <a:gd fmla="val 4653" name="adj"/>
            </a:avLst>
          </a:prstGeom>
          <a:solidFill>
            <a:srgbClr val="FFFF00"/>
          </a:solidFill>
          <a:ln cap="flat" cmpd="sng" w="25400">
            <a:solidFill>
              <a:srgbClr val="2384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3"/>
          <p:cNvSpPr/>
          <p:nvPr/>
        </p:nvSpPr>
        <p:spPr>
          <a:xfrm>
            <a:off x="4481241" y="3089443"/>
            <a:ext cx="360040" cy="411565"/>
          </a:xfrm>
          <a:prstGeom prst="smileyFace">
            <a:avLst>
              <a:gd fmla="val 4653" name="adj"/>
            </a:avLst>
          </a:prstGeom>
          <a:solidFill>
            <a:srgbClr val="FFFF00"/>
          </a:solidFill>
          <a:ln cap="flat" cmpd="sng" w="25400">
            <a:solidFill>
              <a:srgbClr val="2384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5538798" y="3173551"/>
            <a:ext cx="432048" cy="407849"/>
          </a:xfrm>
          <a:prstGeom prst="smileyFace">
            <a:avLst>
              <a:gd fmla="val 4653" name="adj"/>
            </a:avLst>
          </a:prstGeom>
          <a:solidFill>
            <a:srgbClr val="FFFF00"/>
          </a:solidFill>
          <a:ln cap="flat" cmpd="sng" w="25400">
            <a:solidFill>
              <a:srgbClr val="2384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3"/>
          <p:cNvSpPr/>
          <p:nvPr/>
        </p:nvSpPr>
        <p:spPr>
          <a:xfrm>
            <a:off x="6372200" y="3581400"/>
            <a:ext cx="432048" cy="423664"/>
          </a:xfrm>
          <a:prstGeom prst="smileyFace">
            <a:avLst>
              <a:gd fmla="val 4653" name="adj"/>
            </a:avLst>
          </a:prstGeom>
          <a:solidFill>
            <a:srgbClr val="FFFF00"/>
          </a:solidFill>
          <a:ln cap="flat" cmpd="sng" w="25400">
            <a:solidFill>
              <a:srgbClr val="2384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ctrTitle"/>
          </p:nvPr>
        </p:nvSpPr>
        <p:spPr>
          <a:xfrm>
            <a:off x="819348" y="1844824"/>
            <a:ext cx="7772400" cy="22596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b="1" lang="pt-BR" sz="3800">
                <a:latin typeface="Tahoma"/>
                <a:ea typeface="Tahoma"/>
                <a:cs typeface="Tahoma"/>
                <a:sym typeface="Tahoma"/>
              </a:rPr>
              <a:t>Atuação do assistente de alunos junto a alunos com deficiência múltipla e surdocegueira no NEpMS/INES</a:t>
            </a:r>
            <a:endParaRPr b="1" sz="3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8" name="Google Shape;98;p14"/>
          <p:cNvSpPr txBox="1"/>
          <p:nvPr>
            <p:ph idx="1" type="subTitle"/>
          </p:nvPr>
        </p:nvSpPr>
        <p:spPr>
          <a:xfrm>
            <a:off x="1403648" y="4365104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t/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t/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rPr lang="pt-BR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Assistente de alunos: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rPr lang="pt-BR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Suzete de Almeida da Costa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5936" y="476672"/>
            <a:ext cx="1419225" cy="1223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type="ctrTitle"/>
          </p:nvPr>
        </p:nvSpPr>
        <p:spPr>
          <a:xfrm>
            <a:off x="452175" y="434775"/>
            <a:ext cx="8055300" cy="1470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600">
                <a:latin typeface="Tahoma"/>
                <a:ea typeface="Tahoma"/>
                <a:cs typeface="Tahoma"/>
                <a:sym typeface="Tahoma"/>
              </a:rPr>
              <a:t>O assistente de alunos cumpre várias funções na escola:</a:t>
            </a:r>
            <a:endParaRPr b="1" sz="4900"/>
          </a:p>
        </p:txBody>
      </p:sp>
      <p:sp>
        <p:nvSpPr>
          <p:cNvPr id="105" name="Google Shape;105;p15"/>
          <p:cNvSpPr txBox="1"/>
          <p:nvPr>
            <p:ph idx="1" type="subTitle"/>
          </p:nvPr>
        </p:nvSpPr>
        <p:spPr>
          <a:xfrm>
            <a:off x="527550" y="1904775"/>
            <a:ext cx="8055300" cy="453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b="1" lang="pt-BR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Junto aos professores:</a:t>
            </a:r>
            <a:r>
              <a:rPr lang="pt-BR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auxilia nas atividades de ensino, pesquisa e extensão, atua nas unidades didático-pedagógicas com os materiais necessários e execução de suas atividades; 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b="1" lang="pt-BR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Junto aos alunos:</a:t>
            </a:r>
            <a:r>
              <a:rPr lang="pt-BR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orienta na disciplina, no lazer, na segurança, na saúde, com a pontualidade e na higiene, assiste os alunos em atividades extracurriculares tais como passeios e visitas;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b="1" lang="pt-BR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Pode:</a:t>
            </a:r>
            <a:r>
              <a:rPr lang="pt-BR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acompanhar à assistência médica e odontológica emergenciais, bem como realizar acompanhamento em residência, quando couber.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20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pt-BR" sz="3600">
                <a:latin typeface="Tahoma"/>
                <a:ea typeface="Tahoma"/>
                <a:cs typeface="Tahoma"/>
                <a:sym typeface="Tahoma"/>
              </a:rPr>
              <a:t>Atividade pedagógica externa</a:t>
            </a:r>
            <a:endParaRPr b="1" sz="36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11" name="Google Shape;111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2564903"/>
            <a:ext cx="3816424" cy="2730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9992" y="2564904"/>
            <a:ext cx="4098218" cy="2730437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 txBox="1"/>
          <p:nvPr/>
        </p:nvSpPr>
        <p:spPr>
          <a:xfrm>
            <a:off x="539552" y="1693586"/>
            <a:ext cx="432048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Feira:</a:t>
            </a:r>
            <a:endParaRPr b="1"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>
            <p:ph type="title"/>
          </p:nvPr>
        </p:nvSpPr>
        <p:spPr>
          <a:xfrm>
            <a:off x="525018" y="76470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lang="pt-BR" sz="2600">
                <a:latin typeface="Tahoma"/>
                <a:ea typeface="Tahoma"/>
                <a:cs typeface="Tahoma"/>
                <a:sym typeface="Tahoma"/>
              </a:rPr>
              <a:t>Mercado:</a:t>
            </a:r>
            <a:endParaRPr b="1" sz="26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19" name="Google Shape;119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2276872"/>
            <a:ext cx="3888432" cy="275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9992" y="2276872"/>
            <a:ext cx="4283502" cy="274679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/>
          <p:nvPr/>
        </p:nvSpPr>
        <p:spPr>
          <a:xfrm>
            <a:off x="6425719" y="3068960"/>
            <a:ext cx="432048" cy="360040"/>
          </a:xfrm>
          <a:prstGeom prst="smileyFace">
            <a:avLst>
              <a:gd fmla="val 4653" name="adj"/>
            </a:avLst>
          </a:prstGeom>
          <a:solidFill>
            <a:srgbClr val="FFFF00"/>
          </a:solidFill>
          <a:ln cap="flat" cmpd="sng" w="25400">
            <a:solidFill>
              <a:srgbClr val="2384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lang="pt-BR" sz="2600">
                <a:latin typeface="Tahoma"/>
                <a:ea typeface="Tahoma"/>
                <a:cs typeface="Tahoma"/>
                <a:sym typeface="Tahoma"/>
              </a:rPr>
              <a:t>Restaurante:</a:t>
            </a:r>
            <a:endParaRPr b="1" sz="26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27" name="Google Shape;127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8004" y="1417652"/>
            <a:ext cx="3888300" cy="244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91880" y="4160340"/>
            <a:ext cx="3120332" cy="1993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9300" y="4128165"/>
            <a:ext cx="3168352" cy="2057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60651" y="3077770"/>
            <a:ext cx="2016223" cy="3107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pt-BR" sz="3600">
                <a:latin typeface="Tahoma"/>
                <a:ea typeface="Tahoma"/>
                <a:cs typeface="Tahoma"/>
                <a:sym typeface="Tahoma"/>
              </a:rPr>
              <a:t>Atividades comemorativas</a:t>
            </a:r>
            <a:endParaRPr b="1" sz="36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6" name="Google Shape;136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608" y="1776766"/>
            <a:ext cx="3276096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08574" y="1818516"/>
            <a:ext cx="3313814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1520" y="4221088"/>
            <a:ext cx="4170536" cy="2345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08566" y="4212599"/>
            <a:ext cx="3535841" cy="235441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9"/>
          <p:cNvSpPr/>
          <p:nvPr/>
        </p:nvSpPr>
        <p:spPr>
          <a:xfrm>
            <a:off x="3482350" y="2091325"/>
            <a:ext cx="360900" cy="3957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9"/>
          <p:cNvSpPr/>
          <p:nvPr/>
        </p:nvSpPr>
        <p:spPr>
          <a:xfrm>
            <a:off x="7520950" y="2731050"/>
            <a:ext cx="327600" cy="3957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9"/>
          <p:cNvSpPr/>
          <p:nvPr/>
        </p:nvSpPr>
        <p:spPr>
          <a:xfrm>
            <a:off x="6312688" y="2410950"/>
            <a:ext cx="327600" cy="320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/>
          <p:nvPr/>
        </p:nvSpPr>
        <p:spPr>
          <a:xfrm>
            <a:off x="6850375" y="3078475"/>
            <a:ext cx="327600" cy="3957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9"/>
          <p:cNvSpPr/>
          <p:nvPr/>
        </p:nvSpPr>
        <p:spPr>
          <a:xfrm>
            <a:off x="3268975" y="4259575"/>
            <a:ext cx="472500" cy="4725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2857500" y="2731050"/>
            <a:ext cx="327600" cy="320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pt-BR" sz="3600">
                <a:latin typeface="Tahoma"/>
                <a:ea typeface="Tahoma"/>
                <a:cs typeface="Tahoma"/>
                <a:sym typeface="Tahoma"/>
              </a:rPr>
              <a:t>Atendimentos individualizados</a:t>
            </a:r>
            <a:endParaRPr b="1" sz="36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51" name="Google Shape;151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2253" r="10677" t="0"/>
          <a:stretch/>
        </p:blipFill>
        <p:spPr>
          <a:xfrm>
            <a:off x="827584" y="1628800"/>
            <a:ext cx="3600400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560" y="4221088"/>
            <a:ext cx="4104456" cy="2308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0"/>
          <p:cNvPicPr preferRelativeResize="0"/>
          <p:nvPr/>
        </p:nvPicPr>
        <p:blipFill rotWithShape="1">
          <a:blip r:embed="rId5">
            <a:alphaModFix/>
          </a:blip>
          <a:srcRect b="2734" l="0" r="0" t="4986"/>
          <a:stretch/>
        </p:blipFill>
        <p:spPr>
          <a:xfrm>
            <a:off x="5220072" y="1988840"/>
            <a:ext cx="2880320" cy="4176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lang="pt-BR" sz="2600">
                <a:latin typeface="Tahoma"/>
                <a:ea typeface="Tahoma"/>
                <a:cs typeface="Tahoma"/>
                <a:sym typeface="Tahoma"/>
              </a:rPr>
              <a:t>Atenção, apoio e respeito:</a:t>
            </a:r>
            <a:endParaRPr b="1" sz="26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59" name="Google Shape;159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9831" y="2060848"/>
            <a:ext cx="2968132" cy="3951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512" y="1653500"/>
            <a:ext cx="2736303" cy="4654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28184" y="1637288"/>
            <a:ext cx="2736304" cy="4538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Forma de Onda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